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70" r:id="rId4"/>
    <p:sldId id="274" r:id="rId5"/>
    <p:sldId id="262" r:id="rId6"/>
    <p:sldId id="273" r:id="rId7"/>
    <p:sldId id="277" r:id="rId8"/>
    <p:sldId id="264" r:id="rId9"/>
    <p:sldId id="276" r:id="rId10"/>
    <p:sldId id="279" r:id="rId11"/>
    <p:sldId id="265" r:id="rId12"/>
    <p:sldId id="266" r:id="rId13"/>
    <p:sldId id="272" r:id="rId14"/>
    <p:sldId id="275" r:id="rId15"/>
    <p:sldId id="278" r:id="rId16"/>
    <p:sldId id="271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7880" autoAdjust="0"/>
    <p:restoredTop sz="88537" autoAdjust="0"/>
  </p:normalViewPr>
  <p:slideViewPr>
    <p:cSldViewPr>
      <p:cViewPr varScale="1">
        <p:scale>
          <a:sx n="62" d="100"/>
          <a:sy n="62" d="100"/>
        </p:scale>
        <p:origin x="-113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82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B529-22C1-467B-A993-3EB65DD2D383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2B69A-E69A-41CD-A8CA-02E0A5492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7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Translational Research Program,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Benaroya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Research Institute at Virginia Mason, Seattle, WA 98101, USA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2: Center for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Neurogenetics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Neurotherapeutics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University of Washington, Seattle, WA 98195, USA and 3Section of Neurology, Virginia Mason Medical Center, Seattle, WA 98101, USA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98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Huang, Da Wei, Brad T. Sherman, and Richard 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Lempicki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"Systematic and integrative analysis of large gene lists using DAVID bioinformatics resources."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protocols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4.1 (2008): 44-57.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3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Huang, Da Wei, Brad T. Sherman, and Richard 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Lempicki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"Systematic and integrative analysis of large gene lists using DAVID bioinformatics resources."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 protocols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4.1 (2008): 44-57.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4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97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60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Rowland, Lewis P., and Neil A.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Shneider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"Amyotrophic lateral sclerosis."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England Journal of Medicine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344.22 (2001): 1688-1700.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17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Lagier-Tourenne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Clotilde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Don W. Cleveland. "Rethinking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tdp-43."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136.6 (2009): 1001-1004.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07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6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Lockstone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Helen E. "Exon array data analysis using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Affymetrix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power tools and R statistical software."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Briefings in bioinformatics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12.6 (2011): 634-644.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7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MiDAS</a:t>
            </a:r>
            <a:r>
              <a:rPr lang="en-US" baseline="0" dirty="0" smtClean="0"/>
              <a:t> was also used with only two groups (instead of four), but produced no significant p-values, indicating compartment-specific effects, in accordance with the authors’ results.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References</a:t>
            </a:r>
            <a:r>
              <a:rPr lang="en-US" dirty="0" smtClean="0"/>
              <a:t>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77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Rabin, Stuart J., et al. "Sporadic ALS has compartment-specific aberrant exon splicing and altered cell–matrix adhesion biology."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molecular genetics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19.2 (2010): 313-328.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2B69A-E69A-41CD-A8CA-02E0A54925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3C6DCE0B-8DAC-4511-9423-E57508688912}" type="datetimeFigureOut">
              <a:rPr lang="en-US" smtClean="0"/>
              <a:t>5/2/2014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85E479C-476D-475E-B9B6-B4154F40880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Sporadic ALS has compartment-specific </a:t>
            </a:r>
            <a:r>
              <a:rPr lang="en-US" sz="2800" dirty="0" smtClean="0"/>
              <a:t>aberrant exon </a:t>
            </a:r>
            <a:r>
              <a:rPr lang="en-US" sz="2800" dirty="0"/>
              <a:t>splicing and altered </a:t>
            </a:r>
            <a:r>
              <a:rPr lang="en-US" sz="2800" dirty="0" smtClean="0"/>
              <a:t>cell matrix adhesion </a:t>
            </a:r>
            <a:r>
              <a:rPr lang="en-US" sz="2800" dirty="0"/>
              <a:t>biology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2855120"/>
          </a:xfrm>
        </p:spPr>
        <p:txBody>
          <a:bodyPr>
            <a:normAutofit/>
          </a:bodyPr>
          <a:lstStyle/>
          <a:p>
            <a:r>
              <a:rPr lang="en-US" sz="1800" dirty="0"/>
              <a:t>Stuart J. </a:t>
            </a:r>
            <a:r>
              <a:rPr lang="en-US" sz="1800" dirty="0" smtClean="0"/>
              <a:t>Rabin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/>
              <a:t>Jae </a:t>
            </a:r>
            <a:r>
              <a:rPr lang="en-US" sz="1800" dirty="0" err="1"/>
              <a:t>Mun</a:t>
            </a:r>
            <a:r>
              <a:rPr lang="en-US" sz="1800" dirty="0"/>
              <a:t> ‘Hugo’ </a:t>
            </a:r>
            <a:r>
              <a:rPr lang="en-US" sz="1800" dirty="0" smtClean="0"/>
              <a:t>Kim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Michael </a:t>
            </a:r>
            <a:r>
              <a:rPr lang="en-US" sz="1800" dirty="0"/>
              <a:t>Baughn</a:t>
            </a:r>
            <a:r>
              <a:rPr lang="en-US" sz="1800" baseline="30000" dirty="0"/>
              <a:t>1</a:t>
            </a:r>
            <a:r>
              <a:rPr lang="en-US" sz="1800" dirty="0"/>
              <a:t>, Ryan T. Libby</a:t>
            </a:r>
            <a:r>
              <a:rPr lang="en-US" sz="1800" baseline="30000" dirty="0"/>
              <a:t>1</a:t>
            </a:r>
            <a:r>
              <a:rPr lang="en-US" sz="1800" dirty="0"/>
              <a:t>, Young </a:t>
            </a:r>
            <a:r>
              <a:rPr lang="en-US" sz="1800" dirty="0" err="1"/>
              <a:t>Joo</a:t>
            </a:r>
            <a:r>
              <a:rPr lang="en-US" sz="1800" dirty="0"/>
              <a:t> </a:t>
            </a:r>
            <a:r>
              <a:rPr lang="en-US" sz="1800" dirty="0" smtClean="0"/>
              <a:t>Kim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 err="1" smtClean="0"/>
              <a:t>Yuxin</a:t>
            </a:r>
            <a:r>
              <a:rPr lang="en-US" sz="1800" dirty="0" smtClean="0"/>
              <a:t> Fan</a:t>
            </a:r>
            <a:r>
              <a:rPr lang="en-US" sz="1800" baseline="30000" dirty="0" smtClean="0"/>
              <a:t>1</a:t>
            </a:r>
            <a:r>
              <a:rPr lang="en-US" sz="1800" dirty="0" smtClean="0"/>
              <a:t>, </a:t>
            </a:r>
            <a:r>
              <a:rPr lang="en-US" sz="1800" dirty="0" err="1"/>
              <a:t>Randell</a:t>
            </a:r>
            <a:r>
              <a:rPr lang="en-US" sz="1800" dirty="0"/>
              <a:t> T. </a:t>
            </a:r>
            <a:r>
              <a:rPr lang="en-US" sz="1800" dirty="0" smtClean="0"/>
              <a:t>Libby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, Albert </a:t>
            </a:r>
            <a:r>
              <a:rPr lang="en-US" sz="1800" dirty="0"/>
              <a:t>La </a:t>
            </a:r>
            <a:r>
              <a:rPr lang="en-US" sz="1800" dirty="0" smtClean="0"/>
              <a:t>Spada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, </a:t>
            </a:r>
            <a:r>
              <a:rPr lang="en-US" sz="1800" dirty="0"/>
              <a:t>Brad Stone</a:t>
            </a:r>
            <a:r>
              <a:rPr lang="en-US" sz="1800" baseline="30000" dirty="0"/>
              <a:t>1</a:t>
            </a:r>
            <a:r>
              <a:rPr lang="en-US" sz="1800" dirty="0"/>
              <a:t> and </a:t>
            </a:r>
            <a:r>
              <a:rPr lang="en-US" sz="1800" dirty="0" smtClean="0"/>
              <a:t>John Ravits</a:t>
            </a:r>
            <a:r>
              <a:rPr lang="en-US" sz="1800" baseline="30000" dirty="0" smtClean="0"/>
              <a:t>1,3</a:t>
            </a:r>
          </a:p>
          <a:p>
            <a:endParaRPr lang="en-US" sz="1800" b="1" dirty="0" smtClean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 smtClean="0"/>
              <a:t>Presented by Bert </a:t>
            </a:r>
            <a:r>
              <a:rPr lang="en-US" sz="1800" b="1" dirty="0" err="1" smtClean="0"/>
              <a:t>Mouler</a:t>
            </a:r>
            <a:endParaRPr lang="en-US" sz="1800" b="1" dirty="0" smtClean="0"/>
          </a:p>
          <a:p>
            <a:r>
              <a:rPr lang="en-US" sz="1800" b="1" dirty="0"/>
              <a:t>AS.410.713.81.SP14</a:t>
            </a:r>
          </a:p>
          <a:p>
            <a:r>
              <a:rPr lang="en-US" sz="1800" b="1" dirty="0"/>
              <a:t>Advanced Genomics and Genetics Analyses</a:t>
            </a:r>
          </a:p>
          <a:p>
            <a:r>
              <a:rPr lang="en-US" sz="1800" b="1" dirty="0"/>
              <a:t>Spring </a:t>
            </a:r>
            <a:r>
              <a:rPr lang="en-US" sz="1800" b="1" dirty="0" smtClean="0"/>
              <a:t>2014</a:t>
            </a:r>
            <a:endParaRPr lang="en-US" sz="1800" b="1" dirty="0"/>
          </a:p>
          <a:p>
            <a:endParaRPr lang="en-US" sz="1800" b="1" dirty="0" smtClean="0"/>
          </a:p>
          <a:p>
            <a:endParaRPr lang="en-US" sz="1800" b="1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3"/>
    </mc:Choice>
    <mc:Fallback>
      <p:transition spd="slow" advTm="1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94506"/>
          </a:xfrm>
        </p:spPr>
        <p:txBody>
          <a:bodyPr>
            <a:noAutofit/>
          </a:bodyPr>
          <a:lstStyle/>
          <a:p>
            <a:r>
              <a:rPr lang="en-US" sz="3600" dirty="0" smtClean="0"/>
              <a:t>Top 20 Differentially Spliced Exons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820222"/>
              </p:ext>
            </p:extLst>
          </p:nvPr>
        </p:nvGraphicFramePr>
        <p:xfrm>
          <a:off x="457200" y="838201"/>
          <a:ext cx="8229600" cy="58673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229600"/>
              </a:tblGrid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NM_000702 // ATP1A2 /// ENST00000361216 // ATP1A2 /// BC052271 // ATP1A2 /// ENST00000472488 // ATP1A2 /// ENST00000392233 // ATP1A2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ENST00000366663 // C1orf198 /// ENST00000470540 // C1orf198 /// NM_032800 // C1orf198 /// NM_001136494 // C1orf198 /// BC066649 // C1orf198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NM_016369 // CLDN18 /// NM_001002026 // CLDN18 /// ENST00000343735 // CLDN18 /// ENST00000183605 // CLDN18 /// BC146668 // CLDN18 /// ENST00000536138 // CLDN18 /// ENST00000479660 // CLDN18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NM_021101 // CLDN1 /// ENST00000295522 // CLDN1 /// AF114837 // CLDN1 /// ENST00000545382 // CLDN1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da-DK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NM_021072 // HCN1 /// ENST00000303230 // HCN1 /// AF488549 // HCN1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---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5577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NM_000883 // IMPDH1 /// NM_183243 // IMPDH1 /// NM_001102605 // IMPDH1 /// NM_001142573 // IMPDH1 /// NM_001142574 // IMPDH1 /// NM_001142575 // IMPDH1 /// ENST00000338791 // IMPDH1 /// ENST00000354269 // IMPDH1 /// ENST00000343214 // IMPDH1 /// ENST00000348127 // IMPDH1 /// ENST00000419067 // IMPDH1 /// ENST00000496200 // IMPDH1 /// BC033622 // IMPDH1 /// ENST00000469328 // IMPDH1 /// ENST00000484496 // IMPDH1 /// ENST00000378717 // IMPDH1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NM_003311 // PHLDA2 /// ENST00000314222 // PHLDA2 /// AF019953 // PHLDA2 /// AF001294 // PHLDA2 /// AF035444 // PHLDA2 /// BC005034 // PHLDA2 /// AK223027 // PHLDA2</a:t>
                      </a:r>
                    </a:p>
                  </a:txBody>
                  <a:tcPr marL="7620" marR="7620" marT="7620" marB="0" anchor="b"/>
                </a:tc>
              </a:tr>
              <a:tr h="4198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NM_006500 // MCAM /// ENST00000264036 // MCAM /// BC056418 // MCAM /// AK291571 // MCAM /// AF089868 // MCAM /// M29277 // MCAM /// M28882 // MCAM /// AK128335 // MCAM /// ENST00000528533 // MCAM /// ENST00000527913 // MCAM /// ENST00000528502 // MCAM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NM_001037558 // HEPN1 /// NM_152722 // HEPACAM /// ENST00000298251 // HEPN1 /// ENST00000298251 // HEPACAM /// ENST00000408930 // HEPN1 /// AK122595 // HEPACAM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NM_194286 // SRRM4 /// ENST00000267260 // SRRM4 /// BC152471 // SRRM4</a:t>
                      </a:r>
                    </a:p>
                  </a:txBody>
                  <a:tcPr marL="7620" marR="7620" marT="7620" marB="0" anchor="b"/>
                </a:tc>
              </a:tr>
              <a:tr h="55777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NM_001478 // B4GALNT1 /// ENST00000341156 // B4GALNT1 /// BC029828 // B4GALNT1 /// M83651 // B4GALNT1 /// AK293432 // B4GALNT1 /// AK299845 // B4GALNT1 /// AK289690 // B4GALNT1 /// AK302503 // B4GALNT1 /// AB209460 // B4GALNT1 /// ENST00000553142 // B4GALNT1 /// ENST00000552798 // B4GALNT1 /// ENST00000449184 // B4GALNT1 /// ENST00000548888 // B4GALNT1 /// ENST00000551925 // B4GALNT1 /// ENST00000418555 // B4GALNT1 /// ENST00000550764 // B4GALNT1 /// ENST00000552350 // B4GALNT1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NM_024042 // METRN /// ENST00000568223 // METRN /// BC000662 // METRN /// ENST00000564661 // METRN /// ENST00000570132 // METRN</a:t>
                      </a:r>
                    </a:p>
                  </a:txBody>
                  <a:tcPr marL="7620" marR="7620" marT="7620" marB="0" anchor="b"/>
                </a:tc>
              </a:tr>
              <a:tr h="41989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NM_001033551 // TOM1L2 /// NM_001082968 // TOM1L2 /// ENST00000379504 // TOM1L2 /// ENST00000318094 // TOM1L2 /// AF467441 // TOM1L2 /// ENST00000478943 // TOM1L2 /// ENST00000395739 // TOM1L2 /// ENST00000535933 // TOM1L2 /// ENST00000486413 // TOM1L2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ENST00000398411 // CST3 /// ENST00000376925 // CST3 /// ENST00000398409 // CST3 /// NM_000099 // CST3 /// BT006839 // CST3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NM_003657 // BCAS1 /// ENST00000395961 // BCAS1 /// BC126346 // BCAS1 /// ENST00000371440 // BCAS1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NM_001958 // EEF1A2 /// ENST00000298049 // EEF1A2 /// ENST00000217182 // EEF1A2 /// BC110409 // EEF1A2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NM_019601 // SUSD2 /// ENST00000358321 // SUSD2 /// AK126105 // SUSD2 /// ENST00000463101 // SUSD2</a:t>
                      </a:r>
                    </a:p>
                  </a:txBody>
                  <a:tcPr marL="7620" marR="7620" marT="7620" marB="0" anchor="b"/>
                </a:tc>
              </a:tr>
              <a:tr h="2153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NM_019601 // SUSD2 /// ENST00000358321 // SUSD2 /// AK126105 // SUSD2 /// ENST00000463101 // SUSD2</a:t>
                      </a:r>
                    </a:p>
                  </a:txBody>
                  <a:tcPr marL="7620" marR="7620" marT="7620" marB="0" anchor="b"/>
                </a:tc>
              </a:tr>
              <a:tr h="28201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NM_006941 // SOX10 /// ENST00000396884 // SOX10 /// ENST00000360880 // SOX10 /// BC007595 // SOX10 /// ENST00000416937 // SOX10 /// ENST00000427770 // SOX10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6"/>
    </mc:Choice>
    <mc:Fallback>
      <p:transition spd="slow" advTm="9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Autofit/>
          </a:bodyPr>
          <a:lstStyle/>
          <a:p>
            <a:r>
              <a:rPr lang="en-US" sz="2800" dirty="0" smtClean="0"/>
              <a:t>Dimensionality Reduction &amp; Visualization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3048000"/>
          </a:xfrm>
        </p:spPr>
        <p:txBody>
          <a:bodyPr/>
          <a:lstStyle/>
          <a:p>
            <a:r>
              <a:rPr lang="en-US" dirty="0" smtClean="0"/>
              <a:t>Performed PCA for dimensionality reduction and visualization of conditions</a:t>
            </a:r>
          </a:p>
          <a:p>
            <a:r>
              <a:rPr lang="en-US" dirty="0" smtClean="0"/>
              <a:t>PCA plots demonstrate a clear difference between the ALS and control groups and a less clear difference between tissue types within groups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86200"/>
            <a:ext cx="2743200" cy="26663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86201"/>
            <a:ext cx="2743200" cy="2666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86200"/>
            <a:ext cx="2743200" cy="26663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7"/>
    </mc:Choice>
    <mc:Fallback>
      <p:transition spd="slow" advTm="2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Autofit/>
          </a:bodyPr>
          <a:lstStyle/>
          <a:p>
            <a:r>
              <a:rPr lang="en-US" sz="3200" dirty="0" smtClean="0"/>
              <a:t>Results &amp; Conclusions: Exon Visuals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931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top 3 differentially spliced genes were visualized</a:t>
            </a:r>
          </a:p>
          <a:p>
            <a:r>
              <a:rPr lang="en-US" dirty="0" smtClean="0"/>
              <a:t>In the visuals below, red is for ALS, green for controls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4114800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780005"/>
            <a:ext cx="4114800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667000"/>
            <a:ext cx="4114800" cy="2011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2"/>
    </mc:Choice>
    <mc:Fallback>
      <p:transition spd="slow" advTm="17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&amp; Conclusions: Pathways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37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DAVID was used for pathway analysis</a:t>
            </a:r>
          </a:p>
          <a:p>
            <a:r>
              <a:rPr lang="en-US" dirty="0" smtClean="0"/>
              <a:t>Pathways </a:t>
            </a:r>
            <a:r>
              <a:rPr lang="en-US" dirty="0"/>
              <a:t>for cell adhesion and ECM </a:t>
            </a:r>
            <a:r>
              <a:rPr lang="en-US" dirty="0" smtClean="0"/>
              <a:t>biology were identified, in accordance with the authors’ results</a:t>
            </a:r>
          </a:p>
          <a:p>
            <a:r>
              <a:rPr lang="en-US" dirty="0" smtClean="0"/>
              <a:t>Annotation table for top 10 genes is below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5"/>
          <a:srcRect l="988" t="7582" r="22679" b="10289"/>
          <a:stretch/>
        </p:blipFill>
        <p:spPr bwMode="auto">
          <a:xfrm>
            <a:off x="152400" y="2209800"/>
            <a:ext cx="8839200" cy="44958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8"/>
    </mc:Choice>
    <mc:Fallback>
      <p:transition spd="slow" advTm="1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&amp; Conclusions: Pathways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44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Using the top 57 genes (p&lt;0.001) for DAVID analysis produced results tied to </a:t>
            </a:r>
            <a:r>
              <a:rPr lang="en-US" dirty="0"/>
              <a:t>cell adhesion and ECM </a:t>
            </a:r>
            <a:r>
              <a:rPr lang="en-US" dirty="0" smtClean="0"/>
              <a:t>biology as well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5"/>
          <a:srcRect l="789" t="16426" r="37769" b="1624"/>
          <a:stretch/>
        </p:blipFill>
        <p:spPr bwMode="auto">
          <a:xfrm>
            <a:off x="152400" y="2098674"/>
            <a:ext cx="8839200" cy="4683125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0"/>
    </mc:Choice>
    <mc:Fallback>
      <p:transition spd="slow" advTm="1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Critical 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study could be completed again with higher power</a:t>
            </a:r>
          </a:p>
          <a:p>
            <a:r>
              <a:rPr lang="en-US" dirty="0" smtClean="0"/>
              <a:t>Only 10 permutations per permutation test can be considered too few</a:t>
            </a:r>
          </a:p>
          <a:p>
            <a:r>
              <a:rPr lang="en-US" dirty="0" smtClean="0"/>
              <a:t>Significant bias may be introduced when choosing which genes to analyze with </a:t>
            </a:r>
            <a:r>
              <a:rPr lang="en-US" dirty="0" err="1" smtClean="0"/>
              <a:t>qPCR</a:t>
            </a:r>
            <a:endParaRPr lang="en-US" dirty="0" smtClean="0"/>
          </a:p>
          <a:p>
            <a:r>
              <a:rPr lang="en-US" dirty="0" smtClean="0"/>
              <a:t>Lack of details pertaining to bioinformatics analyses precludes exact reproduction of results</a:t>
            </a:r>
          </a:p>
          <a:p>
            <a:pPr lvl="1"/>
            <a:r>
              <a:rPr lang="en-US" dirty="0" smtClean="0"/>
              <a:t>In general, results of the analysis presented here concur with the authors’ results</a:t>
            </a:r>
          </a:p>
          <a:p>
            <a:r>
              <a:rPr lang="en-US" dirty="0" smtClean="0"/>
              <a:t>Compartment-specific effects are clearly very important and it is important that the authors constructed a study to discern this</a:t>
            </a:r>
          </a:p>
          <a:p>
            <a:r>
              <a:rPr lang="en-US" dirty="0" smtClean="0"/>
              <a:t>Overall, a useful study that confirms the importance of alternative splicing in ALS (and maybe other motor neuron degenerative diseases)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8"/>
    </mc:Choice>
    <mc:Fallback>
      <p:transition spd="slow" advTm="50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Research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/>
          <a:lstStyle/>
          <a:p>
            <a:r>
              <a:rPr lang="en-US" dirty="0"/>
              <a:t>TARDBP/TDP-43 and targets were NOT differentially spliced and did not exhibit differential gene expression</a:t>
            </a:r>
          </a:p>
          <a:p>
            <a:pPr lvl="1"/>
            <a:r>
              <a:rPr lang="en-US" dirty="0" smtClean="0"/>
              <a:t>However, it is assumed that these are involved in splicing in ALS</a:t>
            </a:r>
          </a:p>
          <a:p>
            <a:r>
              <a:rPr lang="en-US" dirty="0" smtClean="0"/>
              <a:t>Other studies focusing on compartment specific differential splicing</a:t>
            </a:r>
          </a:p>
          <a:p>
            <a:r>
              <a:rPr lang="en-US" dirty="0" smtClean="0"/>
              <a:t>The exon array technology is clearly very useful and will likely produce many useful insights as more and more studies are conducted using the platform</a:t>
            </a:r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8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32"/>
    </mc:Choice>
    <mc:Fallback>
      <p:transition spd="slow" advTm="2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Benson, Dennis A., et al. "</a:t>
            </a:r>
            <a:r>
              <a:rPr lang="en-US" dirty="0" err="1"/>
              <a:t>GenBank</a:t>
            </a:r>
            <a:r>
              <a:rPr lang="en-US" dirty="0"/>
              <a:t>." </a:t>
            </a:r>
            <a:r>
              <a:rPr lang="en-US" i="1" dirty="0"/>
              <a:t>Nucleic acids research</a:t>
            </a:r>
            <a:r>
              <a:rPr lang="en-US" dirty="0"/>
              <a:t> 27.1 (1999): 12-17</a:t>
            </a:r>
            <a:r>
              <a:rPr lang="en-US" dirty="0" smtClean="0"/>
              <a:t>.</a:t>
            </a:r>
          </a:p>
          <a:p>
            <a:r>
              <a:rPr lang="en-US" dirty="0" smtClean="0"/>
              <a:t>Huang</a:t>
            </a:r>
            <a:r>
              <a:rPr lang="en-US" dirty="0"/>
              <a:t>, Da Wei, Brad T. Sherman, and Richard A. </a:t>
            </a:r>
            <a:r>
              <a:rPr lang="en-US" dirty="0" err="1"/>
              <a:t>Lempicki</a:t>
            </a:r>
            <a:r>
              <a:rPr lang="en-US" dirty="0"/>
              <a:t>. "Systematic and integrative analysis of large gene lists using DAVID bioinformatics resources</a:t>
            </a:r>
            <a:r>
              <a:rPr lang="en-US" dirty="0" smtClean="0"/>
              <a:t>." </a:t>
            </a:r>
            <a:r>
              <a:rPr lang="en-US" i="1" dirty="0" smtClean="0"/>
              <a:t>Nature </a:t>
            </a:r>
            <a:r>
              <a:rPr lang="en-US" i="1" dirty="0"/>
              <a:t>protocols</a:t>
            </a:r>
            <a:r>
              <a:rPr lang="en-US" dirty="0"/>
              <a:t> 4.1 (2008): 44-57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Lagier-Tourenne</a:t>
            </a:r>
            <a:r>
              <a:rPr lang="en-US" dirty="0"/>
              <a:t>, </a:t>
            </a:r>
            <a:r>
              <a:rPr lang="en-US" dirty="0" err="1"/>
              <a:t>Clotilde</a:t>
            </a:r>
            <a:r>
              <a:rPr lang="en-US" dirty="0"/>
              <a:t>, and Don W. Cleveland. "Rethinking </a:t>
            </a:r>
            <a:r>
              <a:rPr lang="en-US" dirty="0" err="1"/>
              <a:t>als</a:t>
            </a:r>
            <a:r>
              <a:rPr lang="en-US" dirty="0"/>
              <a:t>: The </a:t>
            </a:r>
            <a:r>
              <a:rPr lang="en-US" dirty="0" err="1"/>
              <a:t>fus</a:t>
            </a:r>
            <a:r>
              <a:rPr lang="en-US" dirty="0"/>
              <a:t> about tdp-43." </a:t>
            </a:r>
            <a:r>
              <a:rPr lang="en-US" i="1" dirty="0"/>
              <a:t>Cell</a:t>
            </a:r>
            <a:r>
              <a:rPr lang="en-US" dirty="0"/>
              <a:t> 136.6 (2009): 1001-1004</a:t>
            </a:r>
            <a:r>
              <a:rPr lang="en-US" dirty="0" smtClean="0"/>
              <a:t>.</a:t>
            </a:r>
          </a:p>
          <a:p>
            <a:r>
              <a:rPr lang="en-US" dirty="0" err="1"/>
              <a:t>Lockstone</a:t>
            </a:r>
            <a:r>
              <a:rPr lang="en-US" dirty="0"/>
              <a:t>, Helen E. "Exon array data analysis using </a:t>
            </a:r>
            <a:r>
              <a:rPr lang="en-US" dirty="0" err="1"/>
              <a:t>Affymetrix</a:t>
            </a:r>
            <a:r>
              <a:rPr lang="en-US" dirty="0"/>
              <a:t> power tools and R statistical software." </a:t>
            </a:r>
            <a:r>
              <a:rPr lang="en-US" i="1" dirty="0"/>
              <a:t>Briefings in bioinformatics</a:t>
            </a:r>
            <a:r>
              <a:rPr lang="en-US" dirty="0"/>
              <a:t> 12.6 (2011): 634-644.</a:t>
            </a:r>
            <a:endParaRPr lang="en-US" dirty="0" smtClean="0"/>
          </a:p>
          <a:p>
            <a:r>
              <a:rPr lang="en-US" dirty="0" smtClean="0"/>
              <a:t>Rabin</a:t>
            </a:r>
            <a:r>
              <a:rPr lang="en-US" dirty="0"/>
              <a:t>, Stuart J., et al. "Sporadic ALS has compartment-specific aberrant exon splicing and altered cell–matrix adhesion biology." </a:t>
            </a:r>
            <a:r>
              <a:rPr lang="en-US" i="1" dirty="0"/>
              <a:t>Human molecular genetics</a:t>
            </a:r>
            <a:r>
              <a:rPr lang="en-US" dirty="0"/>
              <a:t>19.2 (2010): 313-328</a:t>
            </a:r>
            <a:r>
              <a:rPr lang="en-US" dirty="0" smtClean="0"/>
              <a:t>.</a:t>
            </a:r>
          </a:p>
          <a:p>
            <a:r>
              <a:rPr lang="en-US" dirty="0" smtClean="0"/>
              <a:t>Rowland</a:t>
            </a:r>
            <a:r>
              <a:rPr lang="en-US" dirty="0"/>
              <a:t>, Lewis P., and Neil A. </a:t>
            </a:r>
            <a:r>
              <a:rPr lang="en-US" dirty="0" err="1"/>
              <a:t>Shneider</a:t>
            </a:r>
            <a:r>
              <a:rPr lang="en-US" dirty="0"/>
              <a:t>. "Amyotrophic lateral sclerosis." </a:t>
            </a:r>
            <a:r>
              <a:rPr lang="en-US" i="1" dirty="0"/>
              <a:t>New England Journal of Medicine</a:t>
            </a:r>
            <a:r>
              <a:rPr lang="en-US" dirty="0"/>
              <a:t> 344.22 (2001): 1688-1700.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0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8"/>
    </mc:Choice>
    <mc:Fallback>
      <p:transition spd="slow" advTm="9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Amyotrophic Lateral Sclerosis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Fatal neurodegenerative disease</a:t>
            </a:r>
          </a:p>
          <a:p>
            <a:r>
              <a:rPr lang="en-US" dirty="0" smtClean="0"/>
              <a:t>AKA Lou Gehrig’s disease</a:t>
            </a:r>
          </a:p>
          <a:p>
            <a:r>
              <a:rPr lang="en-US" dirty="0" smtClean="0"/>
              <a:t>Characterized by muscle atrophy, muscle spasticity, and difficulty speaking, swallowing, and breathing</a:t>
            </a:r>
          </a:p>
          <a:p>
            <a:r>
              <a:rPr lang="en-US" dirty="0" smtClean="0"/>
              <a:t>Due to </a:t>
            </a:r>
            <a:r>
              <a:rPr lang="en-US" dirty="0"/>
              <a:t>degeneration of the upper and lower motor </a:t>
            </a:r>
            <a:r>
              <a:rPr lang="en-US" dirty="0" smtClean="0"/>
              <a:t>neurons</a:t>
            </a:r>
          </a:p>
          <a:p>
            <a:r>
              <a:rPr lang="en-US" dirty="0" smtClean="0"/>
              <a:t>Pathogenic mechanisms are unknown</a:t>
            </a:r>
          </a:p>
          <a:p>
            <a:r>
              <a:rPr lang="en-US" dirty="0" smtClean="0"/>
              <a:t>Several genetic mutations have been associated with ALS</a:t>
            </a:r>
          </a:p>
          <a:p>
            <a:r>
              <a:rPr lang="en-US" dirty="0" smtClean="0"/>
              <a:t>~5,000 people diagnosed with ALS per year in the US</a:t>
            </a:r>
          </a:p>
          <a:p>
            <a:r>
              <a:rPr lang="en-US" dirty="0" smtClean="0"/>
              <a:t>~4-8 people per 100,000 worldwide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68"/>
    </mc:Choice>
    <mc:Fallback>
      <p:transition spd="slow" advTm="33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12 sporadic ALS and 10 control lumbar </a:t>
            </a:r>
            <a:r>
              <a:rPr lang="en-US" dirty="0" smtClean="0"/>
              <a:t>spinal cords </a:t>
            </a:r>
            <a:r>
              <a:rPr lang="en-US" dirty="0"/>
              <a:t>acquired by a rapid autopsy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44 total samples</a:t>
            </a:r>
          </a:p>
          <a:p>
            <a:r>
              <a:rPr lang="en-US" dirty="0" smtClean="0"/>
              <a:t>2 RNA pools </a:t>
            </a:r>
          </a:p>
          <a:p>
            <a:pPr lvl="1"/>
            <a:r>
              <a:rPr lang="en-US" dirty="0" smtClean="0"/>
              <a:t>from </a:t>
            </a:r>
            <a:r>
              <a:rPr lang="en-US" dirty="0"/>
              <a:t>motor neurons collected by laser capture </a:t>
            </a:r>
            <a:r>
              <a:rPr lang="en-US" dirty="0" err="1"/>
              <a:t>microdissection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the surrounding anterior </a:t>
            </a:r>
            <a:r>
              <a:rPr lang="en-US" dirty="0" smtClean="0"/>
              <a:t>horns</a:t>
            </a:r>
          </a:p>
          <a:p>
            <a:r>
              <a:rPr lang="en-US" dirty="0" smtClean="0"/>
              <a:t>Isolated </a:t>
            </a:r>
            <a:r>
              <a:rPr lang="en-US" dirty="0"/>
              <a:t>RNA, amplified mRNA, profiled </a:t>
            </a:r>
            <a:r>
              <a:rPr lang="en-US" dirty="0" smtClean="0"/>
              <a:t>whole-genome</a:t>
            </a:r>
            <a:r>
              <a:rPr lang="en-US" dirty="0"/>
              <a:t> </a:t>
            </a:r>
            <a:r>
              <a:rPr lang="en-US" dirty="0" smtClean="0"/>
              <a:t>exon </a:t>
            </a:r>
            <a:r>
              <a:rPr lang="en-US" dirty="0"/>
              <a:t>splicing, and </a:t>
            </a:r>
            <a:r>
              <a:rPr lang="en-US" dirty="0" smtClean="0"/>
              <a:t>analyzed results</a:t>
            </a:r>
          </a:p>
          <a:p>
            <a:r>
              <a:rPr lang="en-US" dirty="0"/>
              <a:t>Findings “suggest </a:t>
            </a:r>
            <a:r>
              <a:rPr lang="en-US" dirty="0" smtClean="0"/>
              <a:t>possible mechanisms </a:t>
            </a:r>
            <a:r>
              <a:rPr lang="en-US" dirty="0"/>
              <a:t>for the contiguously progressive nature of motor neuron </a:t>
            </a:r>
            <a:r>
              <a:rPr lang="en-US" dirty="0" smtClean="0"/>
              <a:t>degeneration”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07"/>
    </mc:Choice>
    <mc:Fallback>
      <p:transition spd="slow" advTm="2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Demographic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12 sporadic ALS and 10 control lumbar spinal cords acquired by a rapid autopsy </a:t>
            </a:r>
            <a:r>
              <a:rPr lang="en-US" sz="1600" dirty="0" smtClean="0"/>
              <a:t>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SALS tissue acquired from patients who met El Escorial criteria for definite ALS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Control tissue was acquired from hospital’s critical care unit when life support was withdrawn, from hospice patient, and from Pennsylvania Tissue Repository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Tissue collections (control and ALS) completed within 6 hours of death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5" y="381000"/>
            <a:ext cx="5143500" cy="60960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6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2"/>
    </mc:Choice>
    <mc:Fallback>
      <p:transition spd="slow" advTm="8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Authors’ believed that alternative </a:t>
            </a:r>
            <a:r>
              <a:rPr lang="en-US" dirty="0"/>
              <a:t>exon splicing </a:t>
            </a:r>
            <a:r>
              <a:rPr lang="en-US" dirty="0"/>
              <a:t>could be a major factor in ALS</a:t>
            </a:r>
          </a:p>
          <a:p>
            <a:r>
              <a:rPr lang="en-US" dirty="0"/>
              <a:t>Evidence of genes encoding RNA processing proteins in ALS and other motor neuron degenerative disorders</a:t>
            </a:r>
          </a:p>
          <a:p>
            <a:r>
              <a:rPr lang="en-US" dirty="0"/>
              <a:t>Increasing evidence of abnormalities of RNA processing and exon splicing in ALS</a:t>
            </a:r>
          </a:p>
          <a:p>
            <a:r>
              <a:rPr lang="en-US" dirty="0"/>
              <a:t>ALS progresses in a manner conducive to functional genomics analysis</a:t>
            </a:r>
          </a:p>
          <a:p>
            <a:r>
              <a:rPr lang="en-US" dirty="0"/>
              <a:t>TDP-43 has known functions in RNA processing and regulation of splicing and incorrectly localizes the nucleus to the cytoplasm</a:t>
            </a:r>
          </a:p>
          <a:p>
            <a:pPr lvl="1"/>
            <a:r>
              <a:rPr lang="en-US" dirty="0"/>
              <a:t>Suggesting pre-mRNA functions are no functioning correctly</a:t>
            </a:r>
          </a:p>
          <a:p>
            <a:r>
              <a:rPr lang="en-US" dirty="0"/>
              <a:t>Authors’ </a:t>
            </a:r>
            <a:r>
              <a:rPr lang="en-US" dirty="0" smtClean="0"/>
              <a:t>used exon </a:t>
            </a:r>
            <a:r>
              <a:rPr lang="en-US" dirty="0"/>
              <a:t>arrays to explore the pathogenesis of ALS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5"/>
    </mc:Choice>
    <mc:Fallback>
      <p:transition spd="slow" advTm="30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Authors’ Results &amp; </a:t>
            </a:r>
            <a:r>
              <a:rPr lang="en-US" sz="4000" dirty="0" smtClean="0"/>
              <a:t>Conclusions I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ANOVA-based analysis generating P-values based on the probability of aberrant splicing occurring</a:t>
            </a:r>
          </a:p>
          <a:p>
            <a:r>
              <a:rPr lang="en-US" dirty="0" smtClean="0"/>
              <a:t>Permutation testing for multiplicity correction and noise level estimation</a:t>
            </a:r>
          </a:p>
          <a:p>
            <a:r>
              <a:rPr lang="en-US" dirty="0" smtClean="0"/>
              <a:t>411 aberrantly spliced and 148 differentially expressed genes (29 gene overlap)</a:t>
            </a:r>
          </a:p>
          <a:p>
            <a:r>
              <a:rPr lang="en-US" dirty="0" smtClean="0"/>
              <a:t>In top 100 genes: 56% had changes in internal exons; 51% in 5’ regions; 36% in 3’ regions; 42% in multiple regions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4038600" cy="4495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51"/>
    </mc:Choice>
    <mc:Fallback>
      <p:transition spd="slow" advTm="2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Authors’ Results &amp; </a:t>
            </a:r>
            <a:r>
              <a:rPr lang="en-US" sz="4000" dirty="0" smtClean="0"/>
              <a:t>Conclusions II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33 significant pathways at data-specific 5% noise level threshold of P~10</a:t>
            </a:r>
            <a:r>
              <a:rPr lang="en-US" baseline="30000" dirty="0" smtClean="0"/>
              <a:t>-20</a:t>
            </a:r>
          </a:p>
          <a:p>
            <a:pPr lvl="1"/>
            <a:r>
              <a:rPr lang="en-US" dirty="0" smtClean="0"/>
              <a:t>111 unique genes</a:t>
            </a:r>
          </a:p>
          <a:p>
            <a:r>
              <a:rPr lang="en-US" dirty="0" smtClean="0"/>
              <a:t>Enrichment in motor neuron pool related to cell adhesion and ECM biology</a:t>
            </a:r>
          </a:p>
          <a:p>
            <a:pPr lvl="1"/>
            <a:r>
              <a:rPr lang="en-US" dirty="0" smtClean="0"/>
              <a:t>Cell-matrix and cell-substrate adhesion most significant</a:t>
            </a:r>
          </a:p>
          <a:p>
            <a:r>
              <a:rPr lang="en-US" dirty="0" smtClean="0"/>
              <a:t>Most genes were </a:t>
            </a:r>
            <a:r>
              <a:rPr lang="en-US" dirty="0" err="1" smtClean="0"/>
              <a:t>upregulated</a:t>
            </a:r>
            <a:endParaRPr lang="en-US" dirty="0" smtClean="0"/>
          </a:p>
          <a:p>
            <a:r>
              <a:rPr lang="en-US" dirty="0" smtClean="0"/>
              <a:t>The same pattern of differential splicing and expression was NOT found in the anterior horn neurons</a:t>
            </a:r>
          </a:p>
          <a:p>
            <a:pPr lvl="1"/>
            <a:r>
              <a:rPr lang="en-US" dirty="0" smtClean="0"/>
              <a:t>Compartment-specific findings </a:t>
            </a:r>
          </a:p>
          <a:p>
            <a:r>
              <a:rPr lang="en-US" dirty="0" smtClean="0"/>
              <a:t>TARDBP/TDP-43 and targets were NOT differentially spliced and did not exhibit differential gene expression</a:t>
            </a:r>
          </a:p>
          <a:p>
            <a:r>
              <a:rPr lang="en-US" dirty="0" smtClean="0"/>
              <a:t>8/12 candidate genes examined by </a:t>
            </a:r>
            <a:r>
              <a:rPr lang="en-US" dirty="0" err="1" smtClean="0"/>
              <a:t>qPCR</a:t>
            </a:r>
            <a:r>
              <a:rPr lang="en-US" dirty="0" smtClean="0"/>
              <a:t> were differentially spliced</a:t>
            </a:r>
            <a:endParaRPr lang="en-US" dirty="0"/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752600"/>
            <a:ext cx="3962400" cy="4495800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2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58"/>
    </mc:Choice>
    <mc:Fallback>
      <p:transition spd="slow" advTm="4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Autofit/>
          </a:bodyPr>
          <a:lstStyle/>
          <a:p>
            <a:r>
              <a:rPr lang="en-US" sz="3600" dirty="0" smtClean="0"/>
              <a:t>Quality Control &amp; Outlier Analysis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1990843"/>
          </a:xfrm>
        </p:spPr>
        <p:txBody>
          <a:bodyPr>
            <a:noAutofit/>
          </a:bodyPr>
          <a:lstStyle/>
          <a:p>
            <a:r>
              <a:rPr lang="en-US" sz="1600" dirty="0" smtClean="0"/>
              <a:t>Obtained CEL files for </a:t>
            </a:r>
            <a:r>
              <a:rPr lang="en-US" sz="1600" dirty="0"/>
              <a:t>GSE18920 </a:t>
            </a:r>
            <a:r>
              <a:rPr lang="en-US" sz="1600" dirty="0" smtClean="0"/>
              <a:t>from GEO</a:t>
            </a:r>
          </a:p>
          <a:p>
            <a:r>
              <a:rPr lang="en-US" sz="1600" dirty="0" smtClean="0"/>
              <a:t>Used APT to normalize data with RMA sketch</a:t>
            </a:r>
          </a:p>
          <a:p>
            <a:r>
              <a:rPr lang="en-US" sz="1600" dirty="0" smtClean="0"/>
              <a:t>Examined average raw signal intensity, deviation of residuals from the mean, hierarchical clustering, and distribution of normalized intensities</a:t>
            </a:r>
          </a:p>
          <a:p>
            <a:pPr lvl="1"/>
            <a:r>
              <a:rPr lang="en-US" sz="1400" dirty="0" smtClean="0"/>
              <a:t>Found no outliers</a:t>
            </a:r>
          </a:p>
          <a:p>
            <a:r>
              <a:rPr lang="en-US" sz="1600" dirty="0" smtClean="0"/>
              <a:t>Filtered out undetected or cross-hybridizing </a:t>
            </a:r>
            <a:r>
              <a:rPr lang="en-US" sz="1600" dirty="0" err="1" smtClean="0"/>
              <a:t>probesets</a:t>
            </a:r>
            <a:endParaRPr lang="en-US" sz="1600" dirty="0" smtClean="0"/>
          </a:p>
          <a:p>
            <a:r>
              <a:rPr lang="en-US" sz="1600" dirty="0" smtClean="0"/>
              <a:t>Filtered for undetected genes</a:t>
            </a:r>
          </a:p>
          <a:p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36576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895600"/>
            <a:ext cx="36576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82586"/>
            <a:ext cx="36576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876799"/>
            <a:ext cx="365760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9"/>
    </mc:Choice>
    <mc:Fallback>
      <p:transition spd="slow" advTm="39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23106"/>
          </a:xfrm>
        </p:spPr>
        <p:txBody>
          <a:bodyPr>
            <a:noAutofit/>
          </a:bodyPr>
          <a:lstStyle/>
          <a:p>
            <a:r>
              <a:rPr lang="en-US" sz="2800" dirty="0" smtClean="0"/>
              <a:t>Splicing Analysis &amp; Multiplicity Correction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19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After outlier analysis and filtering, data was fed into </a:t>
            </a:r>
            <a:r>
              <a:rPr lang="en-US" dirty="0" err="1" smtClean="0"/>
              <a:t>MiDAS</a:t>
            </a:r>
            <a:r>
              <a:rPr lang="en-US" dirty="0" smtClean="0"/>
              <a:t> for splicing analysis</a:t>
            </a:r>
          </a:p>
          <a:p>
            <a:pPr lvl="1"/>
            <a:r>
              <a:rPr lang="en-US" dirty="0"/>
              <a:t>17963 p-values significant at the 0.05 level (yellow), 2723 at 0.01 (red), and 56 at </a:t>
            </a:r>
            <a:r>
              <a:rPr lang="en-US" dirty="0" smtClean="0"/>
              <a:t>0.001</a:t>
            </a:r>
            <a:endParaRPr lang="en-US" dirty="0" smtClean="0"/>
          </a:p>
          <a:p>
            <a:r>
              <a:rPr lang="en-US" dirty="0" smtClean="0"/>
              <a:t>Classical multiplicity correction methods like FDR were too strict</a:t>
            </a:r>
          </a:p>
          <a:p>
            <a:r>
              <a:rPr lang="en-US" dirty="0" smtClean="0"/>
              <a:t>Permutation method was used for multiplicity correction, but did not produce any significant results where p-value &lt; 0.01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44695"/>
            <a:ext cx="4114800" cy="2521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44695"/>
            <a:ext cx="4114800" cy="25214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2"/>
    </mc:Choice>
    <mc:Fallback>
      <p:transition spd="slow" advTm="1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1560</TotalTime>
  <Words>1866</Words>
  <Application>Microsoft Office PowerPoint</Application>
  <PresentationFormat>On-screen Show (4:3)</PresentationFormat>
  <Paragraphs>171</Paragraphs>
  <Slides>17</Slides>
  <Notes>14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Verve</vt:lpstr>
      <vt:lpstr>Sporadic ALS has compartment-specific aberrant exon splicing and altered cell matrix adhesion biology</vt:lpstr>
      <vt:lpstr>Amyotrophic Lateral Sclerosis</vt:lpstr>
      <vt:lpstr>Background</vt:lpstr>
      <vt:lpstr>Demographic Details</vt:lpstr>
      <vt:lpstr>Objectives</vt:lpstr>
      <vt:lpstr>Authors’ Results &amp; Conclusions I</vt:lpstr>
      <vt:lpstr>Authors’ Results &amp; Conclusions II</vt:lpstr>
      <vt:lpstr>Quality Control &amp; Outlier Analysis</vt:lpstr>
      <vt:lpstr>Splicing Analysis &amp; Multiplicity Correction</vt:lpstr>
      <vt:lpstr>Top 20 Differentially Spliced Exons</vt:lpstr>
      <vt:lpstr>Dimensionality Reduction &amp; Visualization</vt:lpstr>
      <vt:lpstr>Results &amp; Conclusions: Exon Visuals</vt:lpstr>
      <vt:lpstr>Results &amp; Conclusions: Pathways</vt:lpstr>
      <vt:lpstr>Results &amp; Conclusions: Pathways</vt:lpstr>
      <vt:lpstr>Critical Summary</vt:lpstr>
      <vt:lpstr>Future Research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Sporadic ALS has compartment-specific aberrant exon splicing and altered cell matrix adhesion biology</dc:title>
  <dc:creator>Bert Mouler</dc:creator>
  <cp:lastModifiedBy>Bert Mouler</cp:lastModifiedBy>
  <cp:revision>128</cp:revision>
  <dcterms:created xsi:type="dcterms:W3CDTF">2014-05-02T02:03:00Z</dcterms:created>
  <dcterms:modified xsi:type="dcterms:W3CDTF">2014-05-03T22:09:23Z</dcterms:modified>
</cp:coreProperties>
</file>